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  <p:sldId id="270" r:id="rId15"/>
    <p:sldId id="271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yla Lolo" userId="83ba664b88c48326" providerId="LiveId" clId="{6FE0BC61-45F5-43B3-8F04-F78B1344D357}"/>
    <pc:docChg chg="custSel addSld modSld">
      <pc:chgData name="Shayla Lolo" userId="83ba664b88c48326" providerId="LiveId" clId="{6FE0BC61-45F5-43B3-8F04-F78B1344D357}" dt="2017-10-16T02:58:49.429" v="64" actId="14100"/>
      <pc:docMkLst>
        <pc:docMk/>
      </pc:docMkLst>
      <pc:sldChg chg="modSp">
        <pc:chgData name="Shayla Lolo" userId="83ba664b88c48326" providerId="LiveId" clId="{6FE0BC61-45F5-43B3-8F04-F78B1344D357}" dt="2017-10-16T02:57:58.994" v="56" actId="20577"/>
        <pc:sldMkLst>
          <pc:docMk/>
          <pc:sldMk cId="1865759992" sldId="269"/>
        </pc:sldMkLst>
        <pc:spChg chg="mod">
          <ac:chgData name="Shayla Lolo" userId="83ba664b88c48326" providerId="LiveId" clId="{6FE0BC61-45F5-43B3-8F04-F78B1344D357}" dt="2017-10-16T02:57:58.994" v="56" actId="20577"/>
          <ac:spMkLst>
            <pc:docMk/>
            <pc:sldMk cId="1865759992" sldId="269"/>
            <ac:spMk id="3" creationId="{CE78843C-6B3A-44C3-89FF-90D756B3CCB8}"/>
          </ac:spMkLst>
        </pc:spChg>
      </pc:sldChg>
      <pc:sldChg chg="modSp">
        <pc:chgData name="Shayla Lolo" userId="83ba664b88c48326" providerId="LiveId" clId="{6FE0BC61-45F5-43B3-8F04-F78B1344D357}" dt="2017-10-16T02:58:49.429" v="64" actId="14100"/>
        <pc:sldMkLst>
          <pc:docMk/>
          <pc:sldMk cId="2452941512" sldId="270"/>
        </pc:sldMkLst>
        <pc:spChg chg="mod">
          <ac:chgData name="Shayla Lolo" userId="83ba664b88c48326" providerId="LiveId" clId="{6FE0BC61-45F5-43B3-8F04-F78B1344D357}" dt="2017-10-16T02:58:16.182" v="58" actId="2711"/>
          <ac:spMkLst>
            <pc:docMk/>
            <pc:sldMk cId="2452941512" sldId="270"/>
            <ac:spMk id="3" creationId="{CE78843C-6B3A-44C3-89FF-90D756B3CCB8}"/>
          </ac:spMkLst>
        </pc:spChg>
        <pc:spChg chg="mod">
          <ac:chgData name="Shayla Lolo" userId="83ba664b88c48326" providerId="LiveId" clId="{6FE0BC61-45F5-43B3-8F04-F78B1344D357}" dt="2017-10-16T02:58:40.674" v="62" actId="14100"/>
          <ac:spMkLst>
            <pc:docMk/>
            <pc:sldMk cId="2452941512" sldId="270"/>
            <ac:spMk id="5" creationId="{B420A717-5F21-412D-8D20-C88D2C09D7E3}"/>
          </ac:spMkLst>
        </pc:spChg>
        <pc:spChg chg="mod">
          <ac:chgData name="Shayla Lolo" userId="83ba664b88c48326" providerId="LiveId" clId="{6FE0BC61-45F5-43B3-8F04-F78B1344D357}" dt="2017-10-16T02:58:49.429" v="64" actId="14100"/>
          <ac:spMkLst>
            <pc:docMk/>
            <pc:sldMk cId="2452941512" sldId="270"/>
            <ac:spMk id="6" creationId="{7A4933EE-6499-4DC6-9C73-BEAC909C8D8C}"/>
          </ac:spMkLst>
        </pc:spChg>
      </pc:sldChg>
      <pc:sldChg chg="addSp delSp modSp add">
        <pc:chgData name="Shayla Lolo" userId="83ba664b88c48326" providerId="LiveId" clId="{6FE0BC61-45F5-43B3-8F04-F78B1344D357}" dt="2017-10-16T02:58:26.704" v="60" actId="14100"/>
        <pc:sldMkLst>
          <pc:docMk/>
          <pc:sldMk cId="844874772" sldId="271"/>
        </pc:sldMkLst>
        <pc:spChg chg="mod">
          <ac:chgData name="Shayla Lolo" userId="83ba664b88c48326" providerId="LiveId" clId="{6FE0BC61-45F5-43B3-8F04-F78B1344D357}" dt="2017-10-16T02:58:08.087" v="57" actId="2711"/>
          <ac:spMkLst>
            <pc:docMk/>
            <pc:sldMk cId="844874772" sldId="271"/>
            <ac:spMk id="3" creationId="{CE78843C-6B3A-44C3-89FF-90D756B3CCB8}"/>
          </ac:spMkLst>
        </pc:spChg>
        <pc:spChg chg="add del">
          <ac:chgData name="Shayla Lolo" userId="83ba664b88c48326" providerId="LiveId" clId="{6FE0BC61-45F5-43B3-8F04-F78B1344D357}" dt="2017-10-16T02:54:14.680" v="27"/>
          <ac:spMkLst>
            <pc:docMk/>
            <pc:sldMk cId="844874772" sldId="271"/>
            <ac:spMk id="4" creationId="{E9F17C8A-5405-48D3-B65E-2EDF5FDC4D98}"/>
          </ac:spMkLst>
        </pc:spChg>
        <pc:spChg chg="del">
          <ac:chgData name="Shayla Lolo" userId="83ba664b88c48326" providerId="LiveId" clId="{6FE0BC61-45F5-43B3-8F04-F78B1344D357}" dt="2017-10-16T02:52:42.787" v="2" actId="478"/>
          <ac:spMkLst>
            <pc:docMk/>
            <pc:sldMk cId="844874772" sldId="271"/>
            <ac:spMk id="5" creationId="{B420A717-5F21-412D-8D20-C88D2C09D7E3}"/>
          </ac:spMkLst>
        </pc:spChg>
        <pc:spChg chg="del">
          <ac:chgData name="Shayla Lolo" userId="83ba664b88c48326" providerId="LiveId" clId="{6FE0BC61-45F5-43B3-8F04-F78B1344D357}" dt="2017-10-16T02:52:46.906" v="3" actId="478"/>
          <ac:spMkLst>
            <pc:docMk/>
            <pc:sldMk cId="844874772" sldId="271"/>
            <ac:spMk id="6" creationId="{7A4933EE-6499-4DC6-9C73-BEAC909C8D8C}"/>
          </ac:spMkLst>
        </pc:spChg>
        <pc:spChg chg="add mod">
          <ac:chgData name="Shayla Lolo" userId="83ba664b88c48326" providerId="LiveId" clId="{6FE0BC61-45F5-43B3-8F04-F78B1344D357}" dt="2017-10-16T02:58:26.704" v="60" actId="14100"/>
          <ac:spMkLst>
            <pc:docMk/>
            <pc:sldMk cId="844874772" sldId="271"/>
            <ac:spMk id="7" creationId="{718B7996-FCF3-41C9-86FB-B6DB3DDB71E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ulu.com/watch/51131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5C864-5FE2-45DD-BBD0-FD0FD1248A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Guide to </a:t>
            </a:r>
            <a:r>
              <a:rPr lang="en-US" dirty="0" err="1"/>
              <a:t>mla</a:t>
            </a:r>
            <a:r>
              <a:rPr lang="en-US" dirty="0"/>
              <a:t> 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C8A17-0CEA-4154-8D0A-5C93BB4AF3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55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Numbers,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latin typeface="Optima" charset="0"/>
              </a:rPr>
              <a:t>If a source is part of a numbered sequence: </a:t>
            </a:r>
          </a:p>
          <a:p>
            <a:pPr lvl="1"/>
            <a:r>
              <a:rPr lang="en-US" altLang="en-US" sz="2200" dirty="0">
                <a:latin typeface="Optima" charset="0"/>
              </a:rPr>
              <a:t>such as a multi-volume book</a:t>
            </a:r>
          </a:p>
          <a:p>
            <a:pPr lvl="1"/>
            <a:r>
              <a:rPr lang="en-US" altLang="en-US" sz="2200" dirty="0">
                <a:latin typeface="Optima" charset="0"/>
              </a:rPr>
              <a:t>journal with both volume and issue number</a:t>
            </a:r>
          </a:p>
          <a:p>
            <a:r>
              <a:rPr lang="en-US" altLang="en-US" sz="2400" dirty="0">
                <a:latin typeface="Optima" charset="0"/>
              </a:rPr>
              <a:t> those numbers must be listed in your citation.</a:t>
            </a:r>
          </a:p>
          <a:p>
            <a:pPr lvl="1"/>
            <a:r>
              <a:rPr lang="en-US" dirty="0">
                <a:latin typeface="Optima" charset="0"/>
              </a:rPr>
              <a:t>EX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Optima" charset="0"/>
              </a:rPr>
              <a:t>		</a:t>
            </a:r>
            <a:r>
              <a:rPr lang="en-US" altLang="en-US" sz="2000" dirty="0" err="1">
                <a:latin typeface="Optima" charset="0"/>
              </a:rPr>
              <a:t>Wellek</a:t>
            </a:r>
            <a:r>
              <a:rPr lang="en-US" altLang="en-US" sz="2000" dirty="0">
                <a:latin typeface="Optima" charset="0"/>
              </a:rPr>
              <a:t>, René. </a:t>
            </a:r>
            <a:r>
              <a:rPr lang="en-US" altLang="en-US" sz="2000" i="1" dirty="0">
                <a:latin typeface="Optima" charset="0"/>
              </a:rPr>
              <a:t>A History of Modern Criticism</a:t>
            </a:r>
            <a:r>
              <a:rPr lang="en-US" altLang="en-US" sz="2000" dirty="0">
                <a:latin typeface="Optima" charset="0"/>
              </a:rPr>
              <a:t>, 1750-1950. Vol. 5, Yale UP, 1986.</a:t>
            </a:r>
          </a:p>
          <a:p>
            <a:pPr marL="0" indent="0">
              <a:buNone/>
            </a:pPr>
            <a:endParaRPr lang="en-US" altLang="en-US" sz="2400" dirty="0">
              <a:latin typeface="Optima" charset="0"/>
            </a:endParaRP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C998E8-BA54-4BD7-B8E6-68F5C7BE1E9F}"/>
              </a:ext>
            </a:extLst>
          </p:cNvPr>
          <p:cNvSpPr/>
          <p:nvPr/>
        </p:nvSpPr>
        <p:spPr>
          <a:xfrm>
            <a:off x="7448364" y="4024629"/>
            <a:ext cx="772358" cy="3639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40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Publisher,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latin typeface="Optima" charset="0"/>
              </a:rPr>
              <a:t>The publisher produces or distributes the source to the public. </a:t>
            </a:r>
          </a:p>
          <a:p>
            <a:pPr lvl="1"/>
            <a:r>
              <a:rPr lang="en-US" altLang="en-US" sz="2200" dirty="0">
                <a:latin typeface="Optima" charset="0"/>
              </a:rPr>
              <a:t>If there is more than one publisher, and they are all are relevant to your research</a:t>
            </a:r>
          </a:p>
          <a:p>
            <a:pPr lvl="2"/>
            <a:r>
              <a:rPr lang="en-US" altLang="en-US" sz="2000" dirty="0">
                <a:latin typeface="Optima" charset="0"/>
              </a:rPr>
              <a:t> list them in your citation, separated by a forward slash (/).</a:t>
            </a:r>
          </a:p>
          <a:p>
            <a:pPr lvl="1"/>
            <a:r>
              <a:rPr lang="en-US" dirty="0">
                <a:latin typeface="Optima" charset="0"/>
              </a:rPr>
              <a:t>EX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Optima" charset="0"/>
              </a:rPr>
              <a:t>		</a:t>
            </a:r>
            <a:r>
              <a:rPr lang="en-US" altLang="en-US" sz="2000" dirty="0" err="1">
                <a:latin typeface="Optima" charset="0"/>
              </a:rPr>
              <a:t>Kuzui</a:t>
            </a:r>
            <a:r>
              <a:rPr lang="en-US" altLang="en-US" sz="2000" dirty="0">
                <a:latin typeface="Optima" charset="0"/>
              </a:rPr>
              <a:t>, Fran Rubel, director. </a:t>
            </a:r>
            <a:r>
              <a:rPr lang="en-US" altLang="en-US" sz="2000" i="1" dirty="0">
                <a:latin typeface="Optima" charset="0"/>
              </a:rPr>
              <a:t>Buffy the Vampire Slayer</a:t>
            </a:r>
            <a:r>
              <a:rPr lang="en-US" altLang="en-US" sz="2000" dirty="0">
                <a:latin typeface="Optima" charset="0"/>
              </a:rPr>
              <a:t>. Twentieth Century Fox, 1992.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E4D3F2-126D-408C-88C4-D94633C7C2BB}"/>
              </a:ext>
            </a:extLst>
          </p:cNvPr>
          <p:cNvSpPr/>
          <p:nvPr/>
        </p:nvSpPr>
        <p:spPr>
          <a:xfrm>
            <a:off x="7084381" y="3598501"/>
            <a:ext cx="2485747" cy="3639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9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Publication Date,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latin typeface="Optima" charset="0"/>
              </a:rPr>
              <a:t>The same source may have been published on more than one date</a:t>
            </a:r>
          </a:p>
          <a:p>
            <a:pPr lvl="1"/>
            <a:r>
              <a:rPr lang="en-US" dirty="0">
                <a:latin typeface="Optima" charset="0"/>
              </a:rPr>
              <a:t>EX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Optima" charset="0"/>
              </a:rPr>
              <a:t>		</a:t>
            </a:r>
            <a:r>
              <a:rPr lang="en-US" altLang="en-US" sz="2000" dirty="0" err="1">
                <a:latin typeface="Optima" charset="0"/>
              </a:rPr>
              <a:t>Kuzui</a:t>
            </a:r>
            <a:r>
              <a:rPr lang="en-US" altLang="en-US" sz="2000" dirty="0">
                <a:latin typeface="Optima" charset="0"/>
              </a:rPr>
              <a:t>, Fran Rubel, director. </a:t>
            </a:r>
            <a:r>
              <a:rPr lang="en-US" altLang="en-US" sz="2000" i="1" dirty="0">
                <a:latin typeface="Optima" charset="0"/>
              </a:rPr>
              <a:t>Buffy the Vampire Slayer</a:t>
            </a:r>
            <a:r>
              <a:rPr lang="en-US" altLang="en-US" sz="2000" dirty="0">
                <a:latin typeface="Optima" charset="0"/>
              </a:rPr>
              <a:t>. Twentieth Century Fox, 1992.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900FA0-BF5A-430A-A686-F8BA054E315F}"/>
              </a:ext>
            </a:extLst>
          </p:cNvPr>
          <p:cNvSpPr/>
          <p:nvPr/>
        </p:nvSpPr>
        <p:spPr>
          <a:xfrm>
            <a:off x="9543496" y="2852777"/>
            <a:ext cx="790112" cy="3639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52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latin typeface="Optima" charset="0"/>
              </a:rPr>
              <a:t>Be as specific as possible in identifying a work’s location.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First example: an essay in a book, or an article in journal should include page numbers.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Second example: The location of an online work should include a URL.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Third example: A physical object that you experienced firsthand should identify the place of location. </a:t>
            </a:r>
          </a:p>
          <a:p>
            <a:pPr lvl="1"/>
            <a:r>
              <a:rPr lang="en-US" dirty="0">
                <a:latin typeface="Optima" charset="0"/>
              </a:rPr>
              <a:t>EX</a:t>
            </a:r>
          </a:p>
          <a:p>
            <a:pPr lvl="2">
              <a:spcBef>
                <a:spcPct val="0"/>
              </a:spcBef>
              <a:buNone/>
            </a:pPr>
            <a:r>
              <a:rPr lang="en-US" altLang="en-US" dirty="0">
                <a:latin typeface="Optima" charset="0"/>
              </a:rPr>
              <a:t>Bearden, </a:t>
            </a:r>
            <a:r>
              <a:rPr lang="en-US" altLang="en-US" dirty="0" err="1">
                <a:latin typeface="Optima" charset="0"/>
              </a:rPr>
              <a:t>Romare</a:t>
            </a:r>
            <a:r>
              <a:rPr lang="en-US" altLang="en-US" dirty="0">
                <a:latin typeface="Optima" charset="0"/>
              </a:rPr>
              <a:t>. </a:t>
            </a:r>
            <a:r>
              <a:rPr lang="en-US" altLang="en-US" i="1" dirty="0">
                <a:latin typeface="Optima" charset="0"/>
              </a:rPr>
              <a:t>The Train</a:t>
            </a:r>
            <a:r>
              <a:rPr lang="en-US" altLang="en-US" dirty="0">
                <a:latin typeface="Optima" charset="0"/>
              </a:rPr>
              <a:t>. 1975, Museum of Modern Art, New York.</a:t>
            </a:r>
          </a:p>
          <a:p>
            <a:pPr marL="457200" lvl="1" indent="0">
              <a:spcBef>
                <a:spcPct val="0"/>
              </a:spcBef>
              <a:buNone/>
            </a:pPr>
            <a:endParaRPr lang="en-US" altLang="en-US" dirty="0"/>
          </a:p>
          <a:p>
            <a:pPr lvl="1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632EC0-D592-4563-88A7-77AE1829612B}"/>
              </a:ext>
            </a:extLst>
          </p:cNvPr>
          <p:cNvSpPr/>
          <p:nvPr/>
        </p:nvSpPr>
        <p:spPr>
          <a:xfrm>
            <a:off x="7200899" y="4206622"/>
            <a:ext cx="1117477" cy="3639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07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2000" b="1" dirty="0">
                <a:latin typeface="Century Gothic (Body)"/>
              </a:rPr>
              <a:t>Date of original publication:</a:t>
            </a:r>
          </a:p>
          <a:p>
            <a:pPr>
              <a:spcBef>
                <a:spcPct val="0"/>
              </a:spcBef>
              <a:buNone/>
            </a:pPr>
            <a:endParaRPr lang="en-US" altLang="en-US" sz="2000" dirty="0">
              <a:latin typeface="Century Gothic (Body)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000" dirty="0">
                <a:latin typeface="Century Gothic (Body)"/>
              </a:rPr>
              <a:t>	Franklin, Benjamin. “Emigration to America.” 1782. </a:t>
            </a:r>
            <a:r>
              <a:rPr lang="en-US" altLang="en-US" sz="2000" i="1" dirty="0">
                <a:latin typeface="Century Gothic (Body)"/>
              </a:rPr>
              <a:t>The Faber Book of America</a:t>
            </a:r>
            <a:r>
              <a:rPr lang="en-US" altLang="en-US" sz="2000" dirty="0">
                <a:latin typeface="Century Gothic (Body)"/>
              </a:rPr>
              <a:t>, edited by 	Christopher Ricks and William L. Vance, Faber and Faber, 1992, pp. 24-26.</a:t>
            </a:r>
          </a:p>
          <a:p>
            <a:pPr>
              <a:spcBef>
                <a:spcPct val="0"/>
              </a:spcBef>
              <a:buNone/>
            </a:pPr>
            <a:endParaRPr lang="en-US" altLang="en-US" sz="2000" dirty="0">
              <a:latin typeface="Century Gothic (Body)"/>
            </a:endParaRPr>
          </a:p>
          <a:p>
            <a:pPr>
              <a:spcBef>
                <a:spcPct val="0"/>
              </a:spcBef>
            </a:pPr>
            <a:r>
              <a:rPr lang="en-US" altLang="en-US" sz="2000" b="1" dirty="0">
                <a:latin typeface="Century Gothic (Body)"/>
              </a:rPr>
              <a:t>City of publication:</a:t>
            </a:r>
          </a:p>
          <a:p>
            <a:pPr>
              <a:spcBef>
                <a:spcPct val="0"/>
              </a:spcBef>
              <a:buNone/>
            </a:pPr>
            <a:endParaRPr lang="en-US" altLang="en-US" sz="2000" b="1" dirty="0">
              <a:latin typeface="Century Gothic (Body)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000" dirty="0">
                <a:latin typeface="Century Gothic (Body)"/>
              </a:rPr>
              <a:t>	Goethe, Johann Wolfgang von. </a:t>
            </a:r>
            <a:r>
              <a:rPr lang="en-US" altLang="en-US" sz="2000" i="1" dirty="0">
                <a:latin typeface="Century Gothic (Body)"/>
              </a:rPr>
              <a:t>Conversations of Goethe with </a:t>
            </a:r>
            <a:r>
              <a:rPr lang="en-US" altLang="en-US" sz="2000" i="1" dirty="0" err="1">
                <a:latin typeface="Century Gothic (Body)"/>
              </a:rPr>
              <a:t>Eckermann</a:t>
            </a:r>
            <a:r>
              <a:rPr lang="en-US" altLang="en-US" sz="2000" i="1" dirty="0">
                <a:latin typeface="Century Gothic (Body)"/>
              </a:rPr>
              <a:t> and </a:t>
            </a:r>
            <a:r>
              <a:rPr lang="en-US" altLang="en-US" sz="2000" i="1" dirty="0" err="1">
                <a:latin typeface="Century Gothic (Body)"/>
              </a:rPr>
              <a:t>Soret</a:t>
            </a:r>
            <a:r>
              <a:rPr lang="en-US" altLang="en-US" sz="2000" i="1" dirty="0">
                <a:latin typeface="Century Gothic (Body)"/>
              </a:rPr>
              <a:t>. </a:t>
            </a:r>
            <a:r>
              <a:rPr lang="en-US" altLang="en-US" sz="2000" dirty="0">
                <a:latin typeface="Century Gothic (Body)"/>
              </a:rPr>
              <a:t>Translated by 	John </a:t>
            </a:r>
            <a:r>
              <a:rPr lang="en-US" altLang="en-US" sz="2000" dirty="0" err="1">
                <a:latin typeface="Century Gothic (Body)"/>
              </a:rPr>
              <a:t>Oxenford</a:t>
            </a:r>
            <a:r>
              <a:rPr lang="en-US" altLang="en-US" sz="2000" dirty="0">
                <a:latin typeface="Century Gothic (Body)"/>
              </a:rPr>
              <a:t>, new ed., London, 1875.</a:t>
            </a:r>
          </a:p>
          <a:p>
            <a:pPr marL="457200" lvl="1" indent="0">
              <a:spcBef>
                <a:spcPct val="0"/>
              </a:spcBef>
              <a:buNone/>
            </a:pPr>
            <a:endParaRPr lang="en-US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20A717-5F21-412D-8D20-C88D2C09D7E3}"/>
              </a:ext>
            </a:extLst>
          </p:cNvPr>
          <p:cNvSpPr/>
          <p:nvPr/>
        </p:nvSpPr>
        <p:spPr>
          <a:xfrm>
            <a:off x="6507332" y="2706296"/>
            <a:ext cx="639192" cy="3639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4933EE-6499-4DC6-9C73-BEAC909C8D8C}"/>
              </a:ext>
            </a:extLst>
          </p:cNvPr>
          <p:cNvSpPr/>
          <p:nvPr/>
        </p:nvSpPr>
        <p:spPr>
          <a:xfrm>
            <a:off x="6507332" y="4686016"/>
            <a:ext cx="1180730" cy="3639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41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2000" b="1" dirty="0">
                <a:latin typeface="Century Gothic (Body)"/>
              </a:rPr>
              <a:t>URLs</a:t>
            </a:r>
          </a:p>
          <a:p>
            <a:pPr>
              <a:spcBef>
                <a:spcPct val="0"/>
              </a:spcBef>
              <a:buNone/>
            </a:pPr>
            <a:endParaRPr lang="en-US" altLang="en-US" sz="2000" b="1" dirty="0">
              <a:latin typeface="Century Gothic (Body)"/>
            </a:endParaRPr>
          </a:p>
          <a:p>
            <a:pPr>
              <a:spcBef>
                <a:spcPct val="0"/>
              </a:spcBef>
            </a:pPr>
            <a:r>
              <a:rPr lang="en-US" altLang="en-US" sz="2000" b="1" dirty="0">
                <a:latin typeface="Century Gothic (Body)"/>
              </a:rPr>
              <a:t>Date of access</a:t>
            </a:r>
          </a:p>
          <a:p>
            <a:pPr>
              <a:spcBef>
                <a:spcPct val="0"/>
              </a:spcBef>
              <a:buNone/>
            </a:pPr>
            <a:endParaRPr lang="en-US" altLang="en-US" sz="2000" b="1" dirty="0">
              <a:latin typeface="Century Gothic (Body)"/>
            </a:endParaRPr>
          </a:p>
          <a:p>
            <a:pPr>
              <a:spcBef>
                <a:spcPct val="0"/>
              </a:spcBef>
              <a:buNone/>
            </a:pPr>
            <a:r>
              <a:rPr lang="en-US" altLang="en-US" sz="2000" dirty="0">
                <a:latin typeface="Century Gothic (Body)"/>
              </a:rPr>
              <a:t>	“Under the Gun.” </a:t>
            </a:r>
            <a:r>
              <a:rPr lang="en-US" altLang="en-US" sz="2000" i="1" dirty="0">
                <a:latin typeface="Century Gothic (Body)"/>
              </a:rPr>
              <a:t>Pretty Little Liars</a:t>
            </a:r>
            <a:r>
              <a:rPr lang="en-US" altLang="en-US" sz="2000" dirty="0">
                <a:latin typeface="Century Gothic (Body)"/>
              </a:rPr>
              <a:t>, season 4, episode 6, ABC Family, 16 July 2013. </a:t>
            </a:r>
            <a:r>
              <a:rPr lang="en-US" altLang="en-US" sz="2000" i="1" dirty="0">
                <a:latin typeface="Century Gothic (Body)"/>
              </a:rPr>
              <a:t>Hulu</a:t>
            </a:r>
            <a:r>
              <a:rPr lang="en-US" altLang="en-US" sz="2000" dirty="0">
                <a:latin typeface="Century Gothic (Body)"/>
              </a:rPr>
              <a:t>, 	</a:t>
            </a:r>
            <a:r>
              <a:rPr lang="en-US" altLang="en-US" sz="2000" u="sng" dirty="0">
                <a:latin typeface="Century Gothic (Body)"/>
                <a:hlinkClick r:id="rId2"/>
              </a:rPr>
              <a:t>www.hulu.com/watch/511318</a:t>
            </a:r>
            <a:r>
              <a:rPr lang="en-US" altLang="en-US" sz="2000" dirty="0">
                <a:latin typeface="Century Gothic (Body)"/>
              </a:rPr>
              <a:t>. Accessed 23 July 2013.</a:t>
            </a:r>
          </a:p>
          <a:p>
            <a:pPr marL="457200" lvl="1" indent="0">
              <a:spcBef>
                <a:spcPct val="0"/>
              </a:spcBef>
              <a:buNone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8B7996-FCF3-41C9-86FB-B6DB3DDB71E2}"/>
              </a:ext>
            </a:extLst>
          </p:cNvPr>
          <p:cNvSpPr/>
          <p:nvPr/>
        </p:nvSpPr>
        <p:spPr>
          <a:xfrm>
            <a:off x="5531897" y="3585184"/>
            <a:ext cx="3017299" cy="3639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74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altLang="en-US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Century Gothic (Body)"/>
              </a:rPr>
              <a:t>Goldman, Anne. “Questions of Transport: Reading Primo Levi Reading Dante.” </a:t>
            </a:r>
            <a:r>
              <a:rPr lang="en-US" altLang="en-US" i="1" dirty="0">
                <a:latin typeface="Century Gothic (Body)"/>
              </a:rPr>
              <a:t>The </a:t>
            </a:r>
            <a:r>
              <a:rPr lang="en-US" altLang="en-US" i="1" dirty="0" smtClean="0">
                <a:latin typeface="Century Gothic (Body)"/>
              </a:rPr>
              <a:t>	Georgia Review</a:t>
            </a:r>
            <a:r>
              <a:rPr lang="en-US" altLang="en-US" dirty="0">
                <a:latin typeface="Century Gothic (Body)"/>
              </a:rPr>
              <a:t>, vol. 64, no. 1, 2010, pp. 69-88</a:t>
            </a:r>
            <a:r>
              <a:rPr lang="en-US" altLang="en-US" dirty="0" smtClean="0">
                <a:latin typeface="Century Gothic (Body)"/>
              </a:rPr>
              <a:t>.</a:t>
            </a:r>
            <a:endParaRPr lang="en-US" altLang="en-US" dirty="0" smtClean="0">
              <a:latin typeface="Century Gothic (Body)"/>
            </a:endParaRPr>
          </a:p>
          <a:p>
            <a:pPr marL="0" indent="0">
              <a:buNone/>
            </a:pPr>
            <a:r>
              <a:rPr lang="en-US" altLang="en-US" dirty="0" smtClean="0">
                <a:latin typeface="Century Gothic (Body)"/>
              </a:rPr>
              <a:t>“</a:t>
            </a:r>
            <a:r>
              <a:rPr lang="en-US" altLang="en-US" dirty="0">
                <a:latin typeface="Century Gothic (Body)"/>
              </a:rPr>
              <a:t>Under the Gun.” </a:t>
            </a:r>
            <a:r>
              <a:rPr lang="en-US" altLang="en-US" i="1" dirty="0">
                <a:latin typeface="Century Gothic (Body)"/>
              </a:rPr>
              <a:t>Pretty Little Liars</a:t>
            </a:r>
            <a:r>
              <a:rPr lang="en-US" altLang="en-US" dirty="0">
                <a:latin typeface="Century Gothic (Body)"/>
              </a:rPr>
              <a:t>, season 4, episode 6, ABC Family, 16 July 2013. 	</a:t>
            </a:r>
            <a:r>
              <a:rPr lang="en-US" altLang="en-US" i="1" dirty="0">
                <a:latin typeface="Century Gothic (Body)"/>
              </a:rPr>
              <a:t>Hulu</a:t>
            </a:r>
            <a:r>
              <a:rPr lang="en-US" altLang="en-US" dirty="0">
                <a:latin typeface="Century Gothic (Body)"/>
              </a:rPr>
              <a:t>, hulu.com/watch/511318.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5577AE"/>
                </a:solidFill>
                <a:latin typeface="Century Gothic (Body)"/>
              </a:rPr>
              <a:t>	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575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MLA works cited page?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formatted list of sources at the end of a research paper or presentation</a:t>
            </a:r>
          </a:p>
        </p:txBody>
      </p:sp>
    </p:spTree>
    <p:extLst>
      <p:ext uri="{BB962C8B-B14F-4D97-AF65-F5344CB8AC3E}">
        <p14:creationId xmlns:p14="http://schemas.microsoft.com/office/powerpoint/2010/main" val="312324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it look like?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Optima" charset="0"/>
              </a:rPr>
              <a:t>Baron, Naomi S. “Redefining Reading: The Impact of Digital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Optima" charset="0"/>
              </a:rPr>
              <a:t>     Communication Media.” </a:t>
            </a:r>
            <a:r>
              <a:rPr lang="en-US" altLang="en-US" sz="2400" i="1" dirty="0">
                <a:latin typeface="Optima" charset="0"/>
              </a:rPr>
              <a:t>PMLA</a:t>
            </a:r>
            <a:r>
              <a:rPr lang="en-US" altLang="en-US" sz="2400" dirty="0">
                <a:latin typeface="Optima" charset="0"/>
              </a:rPr>
              <a:t>, vol. 128, no. 1, Jan. 2013, pp.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Optima" charset="0"/>
              </a:rPr>
              <a:t>     193-200.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latin typeface="Optima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Optima" charset="0"/>
              </a:rPr>
              <a:t>Jacobs, Alan. </a:t>
            </a:r>
            <a:r>
              <a:rPr lang="en-US" altLang="en-US" sz="2400" i="1" dirty="0">
                <a:latin typeface="Optima" charset="0"/>
              </a:rPr>
              <a:t>The Pleasures of Reading in an Age of Distraction</a:t>
            </a:r>
            <a:r>
              <a:rPr lang="en-US" altLang="en-US" sz="2400" dirty="0">
                <a:latin typeface="Optima" charset="0"/>
              </a:rPr>
              <a:t>. Oxford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Optima" charset="0"/>
              </a:rPr>
              <a:t>     UP, 2011.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5F0F65-20B9-42DC-84AD-03118596837B}"/>
              </a:ext>
            </a:extLst>
          </p:cNvPr>
          <p:cNvSpPr/>
          <p:nvPr/>
        </p:nvSpPr>
        <p:spPr>
          <a:xfrm>
            <a:off x="497150" y="2645546"/>
            <a:ext cx="559293" cy="52378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11A6C1B-6C21-4D0A-9C7A-D7C9076119B5}"/>
              </a:ext>
            </a:extLst>
          </p:cNvPr>
          <p:cNvSpPr/>
          <p:nvPr/>
        </p:nvSpPr>
        <p:spPr>
          <a:xfrm>
            <a:off x="497150" y="3908333"/>
            <a:ext cx="559293" cy="52378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153B43EF-359F-4AB0-A2F9-572E9D6DF80C}"/>
              </a:ext>
            </a:extLst>
          </p:cNvPr>
          <p:cNvCxnSpPr>
            <a:endCxn id="9" idx="0"/>
          </p:cNvCxnSpPr>
          <p:nvPr/>
        </p:nvCxnSpPr>
        <p:spPr>
          <a:xfrm rot="16200000" flipH="1">
            <a:off x="325176" y="3456711"/>
            <a:ext cx="739005" cy="16423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15EFB905-8C50-4ED6-92D9-CE2AC12B3BA8}"/>
              </a:ext>
            </a:extLst>
          </p:cNvPr>
          <p:cNvCxnSpPr/>
          <p:nvPr/>
        </p:nvCxnSpPr>
        <p:spPr>
          <a:xfrm>
            <a:off x="1056443" y="4432115"/>
            <a:ext cx="1839157" cy="52162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361B3D5-917E-4466-87D7-BF311F1EE2D7}"/>
              </a:ext>
            </a:extLst>
          </p:cNvPr>
          <p:cNvSpPr txBox="1"/>
          <p:nvPr/>
        </p:nvSpPr>
        <p:spPr>
          <a:xfrm>
            <a:off x="3098306" y="4785064"/>
            <a:ext cx="3471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Notice the hanging indent! </a:t>
            </a:r>
          </a:p>
        </p:txBody>
      </p:sp>
    </p:spTree>
    <p:extLst>
      <p:ext uri="{BB962C8B-B14F-4D97-AF65-F5344CB8AC3E}">
        <p14:creationId xmlns:p14="http://schemas.microsoft.com/office/powerpoint/2010/main" val="190998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I need?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3415683" cy="40241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1. Author(s).</a:t>
            </a:r>
          </a:p>
          <a:p>
            <a:pPr marL="0" indent="0">
              <a:buNone/>
            </a:pPr>
            <a:r>
              <a:rPr lang="en-US" dirty="0"/>
              <a:t>2. Title of the source.</a:t>
            </a:r>
          </a:p>
          <a:p>
            <a:pPr marL="0" indent="0">
              <a:buNone/>
            </a:pPr>
            <a:r>
              <a:rPr lang="en-US" dirty="0"/>
              <a:t>3. Title of container,</a:t>
            </a:r>
          </a:p>
          <a:p>
            <a:pPr marL="0" indent="0">
              <a:buNone/>
            </a:pPr>
            <a:r>
              <a:rPr lang="en-US" dirty="0"/>
              <a:t>4. Other contributors,</a:t>
            </a:r>
          </a:p>
          <a:p>
            <a:pPr marL="0" indent="0">
              <a:buNone/>
            </a:pPr>
            <a:r>
              <a:rPr lang="en-US" dirty="0"/>
              <a:t>5. Version,</a:t>
            </a:r>
          </a:p>
          <a:p>
            <a:pPr marL="0" indent="0">
              <a:buNone/>
            </a:pPr>
            <a:r>
              <a:rPr lang="en-US" dirty="0"/>
              <a:t>6. Numbers,</a:t>
            </a:r>
          </a:p>
          <a:p>
            <a:pPr marL="0" indent="0">
              <a:buNone/>
            </a:pPr>
            <a:r>
              <a:rPr lang="en-US" dirty="0"/>
              <a:t>7. Publisher,</a:t>
            </a:r>
          </a:p>
          <a:p>
            <a:pPr marL="0" indent="0">
              <a:buNone/>
            </a:pPr>
            <a:r>
              <a:rPr lang="en-US" dirty="0"/>
              <a:t>8. Publication date,</a:t>
            </a:r>
          </a:p>
          <a:p>
            <a:pPr marL="0" indent="0">
              <a:buNone/>
            </a:pPr>
            <a:r>
              <a:rPr lang="en-US" dirty="0"/>
              <a:t>9. Location.</a:t>
            </a: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18A6603-3797-4968-99F1-CFA205F502D9}"/>
              </a:ext>
            </a:extLst>
          </p:cNvPr>
          <p:cNvSpPr txBox="1">
            <a:spLocks/>
          </p:cNvSpPr>
          <p:nvPr/>
        </p:nvSpPr>
        <p:spPr>
          <a:xfrm>
            <a:off x="5419077" y="2281561"/>
            <a:ext cx="5340659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68E6A61-478B-4CB3-BBE9-474781649D63}"/>
              </a:ext>
            </a:extLst>
          </p:cNvPr>
          <p:cNvSpPr txBox="1">
            <a:spLocks/>
          </p:cNvSpPr>
          <p:nvPr/>
        </p:nvSpPr>
        <p:spPr>
          <a:xfrm>
            <a:off x="5419077" y="2281561"/>
            <a:ext cx="5926585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These are all of the things that COULD go into a Works Cited page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r>
              <a:rPr lang="en-US" dirty="0"/>
              <a:t>NOTE: Not every source will have every number </a:t>
            </a:r>
          </a:p>
          <a:p>
            <a:pPr lvl="1"/>
            <a:r>
              <a:rPr lang="en-US" dirty="0"/>
              <a:t>If this happens, just skip that number</a:t>
            </a:r>
          </a:p>
        </p:txBody>
      </p:sp>
    </p:spTree>
    <p:extLst>
      <p:ext uri="{BB962C8B-B14F-4D97-AF65-F5344CB8AC3E}">
        <p14:creationId xmlns:p14="http://schemas.microsoft.com/office/powerpoint/2010/main" val="344040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Author(s).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latin typeface="Optima" charset="0"/>
              </a:rPr>
              <a:t>Begin the entry with the author’s last name, followed by a comma and the rest of the name, as presented in the work. End this element with a period</a:t>
            </a:r>
          </a:p>
          <a:p>
            <a:endParaRPr lang="en-US" sz="2400" dirty="0">
              <a:latin typeface="Optima" charset="0"/>
            </a:endParaRPr>
          </a:p>
          <a:p>
            <a:pPr lvl="1"/>
            <a:r>
              <a:rPr lang="en-US" dirty="0">
                <a:latin typeface="Optima" charset="0"/>
              </a:rPr>
              <a:t>EX</a:t>
            </a:r>
          </a:p>
          <a:p>
            <a:pPr marL="914400" lvl="2" indent="0">
              <a:buNone/>
            </a:pPr>
            <a:r>
              <a:rPr lang="en-US" altLang="en-US" dirty="0">
                <a:latin typeface="Optima" charset="0"/>
              </a:rPr>
              <a:t>Baron, Naomi 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079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the Source.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i="1" dirty="0">
                <a:latin typeface="Optima" charset="0"/>
              </a:rPr>
              <a:t>Books and websites should be in italics</a:t>
            </a:r>
          </a:p>
          <a:p>
            <a:r>
              <a:rPr lang="en-US" altLang="en-US" sz="2400" i="1" dirty="0">
                <a:latin typeface="Optima" charset="0"/>
              </a:rPr>
              <a:t>Periodicals (journal, magazine, newspaper article), television episodes, and songs should be in quotation marks</a:t>
            </a:r>
          </a:p>
          <a:p>
            <a:pPr lvl="1"/>
            <a:endParaRPr lang="en-US" dirty="0">
              <a:latin typeface="Optima" charset="0"/>
            </a:endParaRPr>
          </a:p>
          <a:p>
            <a:pPr lvl="1"/>
            <a:r>
              <a:rPr lang="en-US" dirty="0">
                <a:latin typeface="Optima" charset="0"/>
              </a:rPr>
              <a:t>EX</a:t>
            </a:r>
          </a:p>
          <a:p>
            <a:pPr marL="914400" lvl="2" indent="0">
              <a:spcBef>
                <a:spcPct val="0"/>
              </a:spcBef>
              <a:buNone/>
            </a:pPr>
            <a:endParaRPr lang="en-US" altLang="en-US" sz="1600" dirty="0">
              <a:latin typeface="Optima" charset="0"/>
            </a:endParaRPr>
          </a:p>
          <a:p>
            <a:pPr marL="914400" lvl="2" indent="0">
              <a:spcBef>
                <a:spcPct val="0"/>
              </a:spcBef>
              <a:buNone/>
            </a:pPr>
            <a:r>
              <a:rPr lang="en-US" altLang="en-US" sz="1600" dirty="0">
                <a:latin typeface="Optima" charset="0"/>
              </a:rPr>
              <a:t>Baron, Naomi S. “Redefining Reading: The Impact of Digital  Communication Media.” </a:t>
            </a:r>
          </a:p>
          <a:p>
            <a:pPr marL="914400" lvl="2" indent="0">
              <a:spcBef>
                <a:spcPct val="0"/>
              </a:spcBef>
              <a:buNone/>
            </a:pPr>
            <a:endParaRPr lang="en-US" altLang="en-US" sz="1600" dirty="0">
              <a:latin typeface="Optima" charset="0"/>
            </a:endParaRPr>
          </a:p>
          <a:p>
            <a:pPr marL="914400" lvl="2" indent="0">
              <a:spcBef>
                <a:spcPct val="0"/>
              </a:spcBef>
              <a:buNone/>
            </a:pPr>
            <a:r>
              <a:rPr lang="en-US" altLang="en-US" sz="1600" dirty="0">
                <a:latin typeface="Optima" charset="0"/>
              </a:rPr>
              <a:t>Beyoncé. “Pretty Hurts.”</a:t>
            </a:r>
          </a:p>
        </p:txBody>
      </p:sp>
    </p:spTree>
    <p:extLst>
      <p:ext uri="{BB962C8B-B14F-4D97-AF65-F5344CB8AC3E}">
        <p14:creationId xmlns:p14="http://schemas.microsoft.com/office/powerpoint/2010/main" val="2039597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The Container,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Containers are the larger wholes in which the source is located</a:t>
            </a:r>
          </a:p>
          <a:p>
            <a:pPr lvl="1"/>
            <a:r>
              <a:rPr lang="en-US" dirty="0"/>
              <a:t>If you watch a documentary on Netflix</a:t>
            </a:r>
          </a:p>
          <a:p>
            <a:pPr lvl="2"/>
            <a:r>
              <a:rPr lang="en-US" dirty="0"/>
              <a:t>Netflix is the container</a:t>
            </a:r>
          </a:p>
          <a:p>
            <a:r>
              <a:rPr lang="en-US" altLang="en-US" dirty="0"/>
              <a:t>The title of the container is usually italicized and followed by a comma, since the information that follows next describes the container. </a:t>
            </a:r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>
                <a:latin typeface="Optima" charset="0"/>
              </a:rPr>
              <a:t>EX</a:t>
            </a:r>
          </a:p>
          <a:p>
            <a:pPr marL="914400" lvl="2" indent="0">
              <a:spcBef>
                <a:spcPct val="0"/>
              </a:spcBef>
              <a:buNone/>
            </a:pPr>
            <a:r>
              <a:rPr lang="en-US" altLang="en-US" dirty="0"/>
              <a:t>“Under the Gun.” </a:t>
            </a:r>
            <a:r>
              <a:rPr lang="en-US" altLang="en-US" i="1" dirty="0"/>
              <a:t>Pretty Little Liars</a:t>
            </a:r>
            <a:r>
              <a:rPr lang="en-US" altLang="en-US" dirty="0"/>
              <a:t>, season 4, episode 6, ABC Family, 16 July 2013. </a:t>
            </a:r>
            <a:endParaRPr lang="en-US" altLang="en-US" i="1" dirty="0"/>
          </a:p>
          <a:p>
            <a:pPr marL="914400" lvl="2" indent="0">
              <a:spcBef>
                <a:spcPct val="0"/>
              </a:spcBef>
              <a:buNone/>
            </a:pPr>
            <a:r>
              <a:rPr lang="en-US" altLang="en-US" i="1" dirty="0"/>
              <a:t>	Hulu</a:t>
            </a:r>
            <a:r>
              <a:rPr lang="en-US" altLang="en-US" dirty="0"/>
              <a:t>, </a:t>
            </a:r>
          </a:p>
          <a:p>
            <a:pPr marL="914400" lvl="2" indent="0">
              <a:spcBef>
                <a:spcPct val="0"/>
              </a:spcBef>
              <a:buNone/>
            </a:pPr>
            <a:endParaRPr lang="en-US" altLang="en-US" sz="1600" dirty="0">
              <a:latin typeface="Optima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DAC599-290F-4C9A-8C50-A7641FA78418}"/>
              </a:ext>
            </a:extLst>
          </p:cNvPr>
          <p:cNvSpPr/>
          <p:nvPr/>
        </p:nvSpPr>
        <p:spPr>
          <a:xfrm>
            <a:off x="2518299" y="4828420"/>
            <a:ext cx="754602" cy="39949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C31AF69-F9AA-4E4D-9659-B779F5E210EB}"/>
              </a:ext>
            </a:extLst>
          </p:cNvPr>
          <p:cNvCxnSpPr>
            <a:cxnSpLocks/>
          </p:cNvCxnSpPr>
          <p:nvPr/>
        </p:nvCxnSpPr>
        <p:spPr>
          <a:xfrm>
            <a:off x="2895600" y="5227916"/>
            <a:ext cx="0" cy="782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CE22355-D7CD-47D1-BE4F-5D61A20DF7DB}"/>
              </a:ext>
            </a:extLst>
          </p:cNvPr>
          <p:cNvSpPr txBox="1"/>
          <p:nvPr/>
        </p:nvSpPr>
        <p:spPr>
          <a:xfrm>
            <a:off x="2050741" y="6010183"/>
            <a:ext cx="2059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container</a:t>
            </a:r>
          </a:p>
        </p:txBody>
      </p:sp>
    </p:spTree>
    <p:extLst>
      <p:ext uri="{BB962C8B-B14F-4D97-AF65-F5344CB8AC3E}">
        <p14:creationId xmlns:p14="http://schemas.microsoft.com/office/powerpoint/2010/main" val="2137025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Contributors,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 addition to the author, there may be other contributors to the source who should be credited</a:t>
            </a:r>
          </a:p>
          <a:p>
            <a:pPr lvl="1"/>
            <a:r>
              <a:rPr lang="en-US" altLang="en-US" dirty="0"/>
              <a:t>such as editors, illustrators, performers, translators, etc. </a:t>
            </a:r>
          </a:p>
          <a:p>
            <a:pPr lvl="1"/>
            <a:r>
              <a:rPr lang="en-US" altLang="en-US" dirty="0"/>
              <a:t>If their contributions are relevant to your research, or necessary to identify the source, include their names in your documentation.</a:t>
            </a:r>
          </a:p>
          <a:p>
            <a:pPr lvl="1"/>
            <a:r>
              <a:rPr lang="en-US" dirty="0">
                <a:latin typeface="Optima" charset="0"/>
              </a:rPr>
              <a:t>EX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1800" dirty="0" err="1">
                <a:latin typeface="Optima" charset="0"/>
              </a:rPr>
              <a:t>Chartier</a:t>
            </a:r>
            <a:r>
              <a:rPr lang="en-US" altLang="en-US" sz="1800" dirty="0">
                <a:latin typeface="Optima" charset="0"/>
              </a:rPr>
              <a:t>, Roger. </a:t>
            </a:r>
            <a:r>
              <a:rPr lang="en-US" altLang="en-US" sz="1800" i="1" dirty="0">
                <a:latin typeface="Optima" charset="0"/>
              </a:rPr>
              <a:t>The Order of Books: Readers, Authors, and Libraries in Europe between the Fourteenth and Eighteenth Centuries</a:t>
            </a:r>
            <a:r>
              <a:rPr lang="en-US" altLang="en-US" sz="1800" dirty="0">
                <a:latin typeface="Optima" charset="0"/>
              </a:rPr>
              <a:t>. Translated by Lydia G,</a:t>
            </a:r>
            <a:endParaRPr lang="en-US" altLang="en-US" sz="1600" dirty="0">
              <a:latin typeface="Optima" charset="0"/>
            </a:endParaRPr>
          </a:p>
          <a:p>
            <a:pPr marL="457200" lvl="1" indent="0">
              <a:buNone/>
            </a:pPr>
            <a:endParaRPr lang="en-US" altLang="en-US" dirty="0"/>
          </a:p>
          <a:p>
            <a:pPr lvl="1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CFAA05-3EA9-4328-97B4-F82191480456}"/>
              </a:ext>
            </a:extLst>
          </p:cNvPr>
          <p:cNvSpPr/>
          <p:nvPr/>
        </p:nvSpPr>
        <p:spPr>
          <a:xfrm>
            <a:off x="3453413" y="4385568"/>
            <a:ext cx="2148397" cy="3639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896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C5AF-26F1-486A-BA81-6E04C0A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Version,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8843C-6B3A-44C3-89FF-90D756B3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latin typeface="Optima" charset="0"/>
              </a:rPr>
              <a:t>If a source is listed as an edition or version of a work, include it in your citation.</a:t>
            </a:r>
          </a:p>
          <a:p>
            <a:endParaRPr lang="en-US" altLang="en-US" sz="2400" dirty="0">
              <a:latin typeface="Optima" charset="0"/>
            </a:endParaRPr>
          </a:p>
          <a:p>
            <a:pPr lvl="1"/>
            <a:r>
              <a:rPr lang="en-US" dirty="0">
                <a:latin typeface="Optima" charset="0"/>
              </a:rPr>
              <a:t>EX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5577AE"/>
                </a:solidFill>
                <a:latin typeface="Optima" charset="0"/>
              </a:rPr>
              <a:t>	</a:t>
            </a:r>
            <a:r>
              <a:rPr lang="en-US" altLang="en-US" sz="2000" dirty="0">
                <a:latin typeface="Optima" charset="0"/>
              </a:rPr>
              <a:t>	Newcomb, Horace, editor. </a:t>
            </a:r>
            <a:r>
              <a:rPr lang="en-US" altLang="en-US" sz="2000" i="1" dirty="0">
                <a:latin typeface="Optima" charset="0"/>
              </a:rPr>
              <a:t>Television: The Critical View</a:t>
            </a:r>
            <a:r>
              <a:rPr lang="en-US" altLang="en-US" sz="2000" dirty="0">
                <a:latin typeface="Optima" charset="0"/>
              </a:rPr>
              <a:t>. 7</a:t>
            </a:r>
            <a:r>
              <a:rPr lang="en-US" altLang="en-US" sz="2000" baseline="30000" dirty="0">
                <a:latin typeface="Optima" charset="0"/>
              </a:rPr>
              <a:t>th</a:t>
            </a:r>
            <a:r>
              <a:rPr lang="en-US" altLang="en-US" sz="2000" dirty="0">
                <a:latin typeface="Optima" charset="0"/>
              </a:rPr>
              <a:t> ed., Oxford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Optima" charset="0"/>
              </a:rPr>
              <a:t>			UP, 2007.</a:t>
            </a:r>
          </a:p>
          <a:p>
            <a:pPr marL="0" indent="0">
              <a:buNone/>
            </a:pPr>
            <a:endParaRPr lang="en-US" altLang="en-US" sz="2400" dirty="0">
              <a:latin typeface="Optima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9A3263-F8BC-4979-A230-4A3BC0DC60DF}"/>
              </a:ext>
            </a:extLst>
          </p:cNvPr>
          <p:cNvSpPr/>
          <p:nvPr/>
        </p:nvSpPr>
        <p:spPr>
          <a:xfrm>
            <a:off x="7297444" y="3338003"/>
            <a:ext cx="816746" cy="363986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090538C-C1D2-437A-8A73-8D831DE38EC6}"/>
              </a:ext>
            </a:extLst>
          </p:cNvPr>
          <p:cNvCxnSpPr>
            <a:cxnSpLocks/>
          </p:cNvCxnSpPr>
          <p:nvPr/>
        </p:nvCxnSpPr>
        <p:spPr>
          <a:xfrm>
            <a:off x="7725052" y="3701989"/>
            <a:ext cx="0" cy="782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8C0EB1B-3AEA-4365-A016-3147DC73D64C}"/>
              </a:ext>
            </a:extLst>
          </p:cNvPr>
          <p:cNvSpPr txBox="1"/>
          <p:nvPr/>
        </p:nvSpPr>
        <p:spPr>
          <a:xfrm>
            <a:off x="6889071" y="4476100"/>
            <a:ext cx="2059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Edition or version</a:t>
            </a:r>
          </a:p>
        </p:txBody>
      </p:sp>
    </p:spTree>
    <p:extLst>
      <p:ext uri="{BB962C8B-B14F-4D97-AF65-F5344CB8AC3E}">
        <p14:creationId xmlns:p14="http://schemas.microsoft.com/office/powerpoint/2010/main" val="767488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142</TotalTime>
  <Words>664</Words>
  <Application>Microsoft Office PowerPoint</Application>
  <PresentationFormat>Widescreen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Century Gothic (Body)</vt:lpstr>
      <vt:lpstr>Optima</vt:lpstr>
      <vt:lpstr>Vapor Trail</vt:lpstr>
      <vt:lpstr>A Guide to mla 8</vt:lpstr>
      <vt:lpstr>What is an MLA works cited page?</vt:lpstr>
      <vt:lpstr>What does it look like? </vt:lpstr>
      <vt:lpstr>What do I need? </vt:lpstr>
      <vt:lpstr>Author(s). </vt:lpstr>
      <vt:lpstr>Title of the Source. </vt:lpstr>
      <vt:lpstr>Title of The Container, </vt:lpstr>
      <vt:lpstr>Other Contributors,</vt:lpstr>
      <vt:lpstr>Version, </vt:lpstr>
      <vt:lpstr>Numbers, </vt:lpstr>
      <vt:lpstr>Publisher, </vt:lpstr>
      <vt:lpstr>Publication Date, </vt:lpstr>
      <vt:lpstr>Location.</vt:lpstr>
      <vt:lpstr>Optional Stuff</vt:lpstr>
      <vt:lpstr>Optional Stuff</vt:lpstr>
      <vt:lpstr>Putting it all together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Guide to mla 8</dc:title>
  <dc:creator>Shayla Lolo</dc:creator>
  <cp:lastModifiedBy>Lolo, Shayla</cp:lastModifiedBy>
  <cp:revision>8</cp:revision>
  <dcterms:created xsi:type="dcterms:W3CDTF">2017-10-16T00:37:55Z</dcterms:created>
  <dcterms:modified xsi:type="dcterms:W3CDTF">2017-11-13T14:16:09Z</dcterms:modified>
</cp:coreProperties>
</file>